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81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58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0A0"/>
    <a:srgbClr val="3366CC"/>
    <a:srgbClr val="A1B5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a-E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7C3DE3-0A08-47E7-BD18-F082FE63A223}" type="slidenum">
              <a:rPr lang="ca-ES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6847E-2DC0-4191-840A-B7CADACDB244}" type="slidenum">
              <a:rPr lang="ca-ES"/>
              <a:pPr/>
              <a:t>10</a:t>
            </a:fld>
            <a:endParaRPr lang="ca-E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BA4E1-7356-4760-9E10-F89FDC75DFAE}" type="slidenum">
              <a:rPr lang="ca-ES"/>
              <a:pPr/>
              <a:t>19</a:t>
            </a:fld>
            <a:endParaRPr lang="ca-E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7D60-DCA0-4748-84E9-8A8CBE6FFCD6}" type="slidenum">
              <a:rPr lang="ca-ES"/>
              <a:pPr/>
              <a:t>20</a:t>
            </a:fld>
            <a:endParaRPr lang="ca-E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A66DB-227B-477D-B407-A93942C565E1}" type="slidenum">
              <a:rPr lang="ca-ES"/>
              <a:pPr/>
              <a:t>21</a:t>
            </a:fld>
            <a:endParaRPr lang="ca-E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EFF70-ADF6-44BE-8656-EF2552EBCEDC}" type="slidenum">
              <a:rPr lang="ca-ES"/>
              <a:pPr/>
              <a:t>22</a:t>
            </a:fld>
            <a:endParaRPr lang="ca-E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2D8DE-6B5A-4FA9-B50E-18955E42D864}" type="slidenum">
              <a:rPr lang="ca-ES"/>
              <a:pPr/>
              <a:t>23</a:t>
            </a:fld>
            <a:endParaRPr lang="ca-E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2608C-0CB5-4D88-B54B-845FB6696347}" type="slidenum">
              <a:rPr lang="ca-ES"/>
              <a:pPr/>
              <a:t>24</a:t>
            </a:fld>
            <a:endParaRPr lang="ca-E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F2582-2D71-4861-AE56-97FC99C1D800}" type="slidenum">
              <a:rPr lang="ca-ES"/>
              <a:pPr/>
              <a:t>25</a:t>
            </a:fld>
            <a:endParaRPr lang="ca-E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795C6-F076-436C-B8C4-5B13665743D2}" type="slidenum">
              <a:rPr lang="ca-ES"/>
              <a:pPr/>
              <a:t>26</a:t>
            </a:fld>
            <a:endParaRPr lang="ca-E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1D07F-9782-458C-B2A7-6EE57A37F703}" type="slidenum">
              <a:rPr lang="ca-ES"/>
              <a:pPr/>
              <a:t>27</a:t>
            </a:fld>
            <a:endParaRPr lang="ca-E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F4650-BA27-4CD9-A137-3F25FF3161F0}" type="slidenum">
              <a:rPr lang="ca-ES"/>
              <a:pPr/>
              <a:t>28</a:t>
            </a:fld>
            <a:endParaRPr lang="ca-E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54A32-B82E-41A2-95F6-8A11E2A27CCA}" type="slidenum">
              <a:rPr lang="ca-ES"/>
              <a:pPr/>
              <a:t>11</a:t>
            </a:fld>
            <a:endParaRPr lang="ca-E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E2846-D5FF-4531-88E5-BBA0BA158730}" type="slidenum">
              <a:rPr lang="ca-ES"/>
              <a:pPr/>
              <a:t>29</a:t>
            </a:fld>
            <a:endParaRPr lang="ca-E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D3A66-F7A3-40CF-B944-6893AFD65909}" type="slidenum">
              <a:rPr lang="ca-ES"/>
              <a:pPr/>
              <a:t>30</a:t>
            </a:fld>
            <a:endParaRPr lang="ca-E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7C498-FCF6-4A67-B92A-FD46F3929A5E}" type="slidenum">
              <a:rPr lang="ca-ES"/>
              <a:pPr/>
              <a:t>31</a:t>
            </a:fld>
            <a:endParaRPr lang="ca-E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A0190-6188-4063-913D-8CD3C58749FE}" type="slidenum">
              <a:rPr lang="ca-ES"/>
              <a:pPr/>
              <a:t>32</a:t>
            </a:fld>
            <a:endParaRPr lang="ca-E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F0ADC-A900-403E-9736-E6F18F699003}" type="slidenum">
              <a:rPr lang="ca-ES"/>
              <a:pPr/>
              <a:t>33</a:t>
            </a:fld>
            <a:endParaRPr lang="ca-E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6A67A-3ABF-448D-AC76-946B2EF3FC8B}" type="slidenum">
              <a:rPr lang="ca-ES"/>
              <a:pPr/>
              <a:t>12</a:t>
            </a:fld>
            <a:endParaRPr lang="ca-E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F3A24-5DC1-44E9-A7A8-1E0A2F44087A}" type="slidenum">
              <a:rPr lang="ca-ES"/>
              <a:pPr/>
              <a:t>13</a:t>
            </a:fld>
            <a:endParaRPr lang="ca-E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6AFED-ED5C-4A3E-B950-0B5EEC734E81}" type="slidenum">
              <a:rPr lang="ca-ES"/>
              <a:pPr/>
              <a:t>14</a:t>
            </a:fld>
            <a:endParaRPr lang="ca-E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72FB8-BFF0-447F-874B-A5041E22503C}" type="slidenum">
              <a:rPr lang="ca-ES"/>
              <a:pPr/>
              <a:t>15</a:t>
            </a:fld>
            <a:endParaRPr lang="ca-E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5B3A1-82D0-4C9D-BAD0-E0DCBF2E3D56}" type="slidenum">
              <a:rPr lang="ca-ES"/>
              <a:pPr/>
              <a:t>16</a:t>
            </a:fld>
            <a:endParaRPr lang="ca-E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11723-737A-4F36-8855-4228C53E1369}" type="slidenum">
              <a:rPr lang="ca-ES"/>
              <a:pPr/>
              <a:t>17</a:t>
            </a:fld>
            <a:endParaRPr lang="ca-E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A2ABA-6232-4D96-840A-CDE054831742}" type="slidenum">
              <a:rPr lang="ca-ES"/>
              <a:pPr/>
              <a:t>18</a:t>
            </a:fld>
            <a:endParaRPr lang="ca-E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9E09-73AC-4604-8C7F-BDF7B7312326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E030C-D132-408A-BD04-BF9800531274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F4CE8-06E2-4C5F-99B2-E43C941D016D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E63F-C233-4D45-B0FB-7F80B14D00FA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DF5B9-061C-4671-AAC2-7FC4F106BA94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F91A2-2AC3-4423-9E93-6413A71F86D9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71D03-2F32-451B-B6FE-DBB7BFE5289C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0D01-ECF5-4679-AFAB-D70879E41B68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DDFE7-D918-497B-97BC-5B091D3390AE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7E486-546A-44BB-9C26-FAF67428714D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B983F-CEF2-4D66-9CD0-45213CF59C2C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0F0A1A-A769-42A1-A5F9-C605A7128A4D}" type="slidenum">
              <a:rPr lang="it-IT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tx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fsfir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92150"/>
            <a:ext cx="6275387" cy="13208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ffectLst>
            <a:outerShdw dist="127000" dir="3187806" algn="ctr" rotWithShape="0">
              <a:srgbClr val="CC9900"/>
            </a:outerShdw>
          </a:effec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55650" y="5084763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chemeClr val="bg1"/>
                </a:solidFill>
                <a:latin typeface="+mj-lt"/>
              </a:rPr>
              <a:t>S. FRANCESC DE SALES</a:t>
            </a:r>
          </a:p>
          <a:p>
            <a:pPr algn="ctr">
              <a:spcBef>
                <a:spcPct val="50000"/>
              </a:spcBef>
            </a:pPr>
            <a:r>
              <a:rPr lang="it-IT" sz="2400">
                <a:solidFill>
                  <a:schemeClr val="bg1"/>
                </a:solidFill>
                <a:latin typeface="+mj-lt"/>
              </a:rPr>
              <a:t>Breu biografia</a:t>
            </a:r>
          </a:p>
        </p:txBody>
      </p:sp>
      <p:pic>
        <p:nvPicPr>
          <p:cNvPr id="57348" name="Picture 4" descr="SF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349500"/>
            <a:ext cx="2736850" cy="26384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125" name="Picture 5" descr="20060528193752_timb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205038"/>
            <a:ext cx="4529137" cy="3055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126" name="Picture 6" descr="22400aa8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12875"/>
            <a:ext cx="3267075" cy="494188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5127" name="WordArt 7" descr="554-08"/>
          <p:cNvSpPr>
            <a:spLocks noChangeArrowheads="1" noChangeShapeType="1" noTextEdit="1"/>
          </p:cNvSpPr>
          <p:nvPr/>
        </p:nvSpPr>
        <p:spPr bwMode="auto">
          <a:xfrm>
            <a:off x="3707904" y="4797425"/>
            <a:ext cx="5436095" cy="86518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</a:rPr>
              <a:t>de les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</a:rPr>
              <a:t>seves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</a:rPr>
              <a:t>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</a:rPr>
              <a:t>Cartes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4572000" y="2492375"/>
            <a:ext cx="367188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68686"/>
                  </a:outerShdw>
                </a:effectLst>
                <a:latin typeface="Kunstler Script"/>
              </a:rPr>
              <a:t>S. Francesc de Sales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7651" name="Picture 1027" descr="2681dc49f4bd4bb3a4ae6fdd2b729c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765175"/>
            <a:ext cx="3362325" cy="35560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1619250" y="4724400"/>
            <a:ext cx="65532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El cor que posseeix la llibertat dels fills no està </a:t>
            </a:r>
            <a:r>
              <a:rPr lang="es-ES_tradnl" sz="2000" b="1" dirty="0" err="1">
                <a:solidFill>
                  <a:srgbClr val="002060"/>
                </a:solidFill>
                <a:cs typeface="Times New Roman" pitchFamily="18" charset="0"/>
              </a:rPr>
              <a:t>enganxat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 a les consolacions, sin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ó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 que </a:t>
            </a:r>
            <a:r>
              <a:rPr lang="ca-ES" sz="2000" b="1" dirty="0" err="1">
                <a:solidFill>
                  <a:srgbClr val="002060"/>
                </a:solidFill>
                <a:cs typeface="Times New Roman" pitchFamily="18" charset="0"/>
              </a:rPr>
              <a:t>soporta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 les afliccions amb tota l'alegria que li permet la carn.</a:t>
            </a:r>
          </a:p>
          <a:p>
            <a:pPr>
              <a:spcBef>
                <a:spcPct val="50000"/>
              </a:spcBef>
            </a:pPr>
            <a:endParaRPr lang="it-IT" dirty="0"/>
          </a:p>
        </p:txBody>
      </p:sp>
      <p:sp>
        <p:nvSpPr>
          <p:cNvPr id="27654" name="Rectangle 1030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7655" name="Picture 1031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1030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6626" name="Picture 1026" descr="5802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836613"/>
            <a:ext cx="4241800" cy="31067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1258888" y="4868863"/>
            <a:ext cx="7345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El cor lliure no perd quasi mai l'alegria perquè no estarà dominat per la tristesa si el cor no està afeccionat a res.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6628" name="Picture 1028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6629" name="Rectangle 1029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1030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5602" name="Picture 1026" descr="0000082_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125538"/>
            <a:ext cx="4471988" cy="287496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187450" y="4724400"/>
            <a:ext cx="7956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Els fruits de la llibertat són una gran pau de l'esperit, dolcesa </a:t>
            </a:r>
            <a:r>
              <a:rPr lang="ca-ES" sz="2000" b="1" dirty="0" smtClean="0">
                <a:solidFill>
                  <a:srgbClr val="002060"/>
                </a:solidFill>
                <a:cs typeface="Times New Roman" pitchFamily="18" charset="0"/>
              </a:rPr>
              <a:t>i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condescendència a tot all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ò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que no és pecat, caràcter suaument propens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als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actes de caritat i a les altres virtuts.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5604" name="Picture 1028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5605" name="Rectangle 1029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4810657-m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4595812" cy="6121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4582" name="Rectangle 1030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1259632" y="4941888"/>
            <a:ext cx="7633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El passat no és res i heu de dir: ara començo a estimar Déu.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4580" name="Picture 1028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4581" name="Rectangle 1029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30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3554" name="Picture 1026" descr="59336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20713"/>
            <a:ext cx="4440238" cy="32797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1619250" y="5084763"/>
            <a:ext cx="7307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Que feu molt per Déu i no feu res sense amor.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3556" name="Picture 1028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3557" name="Rectangle 1029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1032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2532" name="Text Box 1028"/>
          <p:cNvSpPr txBox="1">
            <a:spLocks noChangeArrowheads="1"/>
          </p:cNvSpPr>
          <p:nvPr/>
        </p:nvSpPr>
        <p:spPr bwMode="auto">
          <a:xfrm>
            <a:off x="1331912" y="5013325"/>
            <a:ext cx="7416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Quan no es tenen ales és necessari resignar-se a no volar.</a:t>
            </a:r>
            <a:r>
              <a:rPr lang="ca-ES" sz="2000" b="1" dirty="0">
                <a:solidFill>
                  <a:srgbClr val="002060"/>
                </a:solidFill>
              </a:rPr>
              <a:t>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2533" name="Picture 1029" descr="595781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836613"/>
            <a:ext cx="5041900" cy="33591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pic>
        <p:nvPicPr>
          <p:cNvPr id="22534" name="Picture 1030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2535" name="Rectangle 1031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030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1506" name="Picture 1026" descr="1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76250"/>
            <a:ext cx="4535488" cy="343693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1259632" y="4869160"/>
            <a:ext cx="7740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 smtClean="0">
                <a:solidFill>
                  <a:srgbClr val="002060"/>
                </a:solidFill>
                <a:cs typeface="Times New Roman" pitchFamily="18" charset="0"/>
              </a:rPr>
              <a:t>Camineu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suaument sobre el vostre camí que és bo: </a:t>
            </a:r>
            <a:r>
              <a:rPr lang="ca-ES" sz="2000" b="1" dirty="0" smtClean="0">
                <a:solidFill>
                  <a:srgbClr val="002060"/>
                </a:solidFill>
                <a:cs typeface="Times New Roman" pitchFamily="18" charset="0"/>
              </a:rPr>
              <a:t>és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el camí </a:t>
            </a:r>
            <a:r>
              <a:rPr lang="ca-ES" sz="2000" b="1" dirty="0" smtClean="0">
                <a:solidFill>
                  <a:srgbClr val="002060"/>
                </a:solidFill>
                <a:cs typeface="Times New Roman" pitchFamily="18" charset="0"/>
              </a:rPr>
              <a:t>   de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Déu.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1508" name="Picture 1028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1509" name="Rectangle 1029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0482" name="Picture 2" descr="634199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981075"/>
            <a:ext cx="5040313" cy="3302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31640" y="4869160"/>
            <a:ext cx="68408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Serviu Déu com Ell vol. Un dia Ell farà tot allò que voldreu, també allò que no sabeu el que voleu.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0484" name="Picture 4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9458" name="Picture 2" descr="4454747-md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692150"/>
            <a:ext cx="4894262" cy="349726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59632" y="4868863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err="1">
                <a:solidFill>
                  <a:srgbClr val="002060"/>
                </a:solidFill>
                <a:cs typeface="Times New Roman" pitchFamily="18" charset="0"/>
              </a:rPr>
              <a:t>Estimeu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Déu i us adaptareu a viure, a dir, a fer, a donar segons el Seu beneplàcit.</a:t>
            </a:r>
            <a:r>
              <a:rPr lang="ca-ES" sz="2000" b="1" dirty="0">
                <a:solidFill>
                  <a:srgbClr val="002060"/>
                </a:solidFill>
              </a:rPr>
              <a:t>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9460" name="Picture 4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f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3189287" cy="6107113"/>
          </a:xfrm>
          <a:prstGeom prst="rect">
            <a:avLst/>
          </a:prstGeom>
          <a:noFill/>
          <a:ln w="57150" cmpd="thickThin">
            <a:solidFill>
              <a:srgbClr val="FFCC66"/>
            </a:solidFill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284663" y="765175"/>
            <a:ext cx="453548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1567: 21 agost: neix a Thorens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1577: primera Comunió  i  Confirmació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1578: rep  la tonsura.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1582 – 1591 estudia a Paris i Padua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1593:  rector del capítol  de  S. Pere    Ordinació  Sacerdotal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1594: inicia la missió  en Chablais.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1595: Va a Roma. Presenta al Papa  Clemente VIII diverses peticions de mons. Granier, Bisbe de Ginebra.</a:t>
            </a:r>
          </a:p>
          <a:p>
            <a:pPr>
              <a:spcBef>
                <a:spcPct val="50000"/>
              </a:spcBef>
            </a:pPr>
            <a:endParaRPr lang="it-IT" sz="2000" dirty="0">
              <a:solidFill>
                <a:srgbClr val="FFCC66"/>
              </a:solidFill>
              <a:latin typeface="Roman" pitchFamily="18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59113" y="5445125"/>
            <a:ext cx="4535487" cy="925513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663300"/>
                </a:solidFill>
                <a:latin typeface="Roman" pitchFamily="18"/>
              </a:rPr>
              <a:t>Capella construida en el lloc on era l’habitació  en la que va néixer S. Francesc  De Sales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8435" name="Picture 3" descr="28486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549275"/>
            <a:ext cx="4483100" cy="3606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68425" y="4869160"/>
            <a:ext cx="7596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cs typeface="Times New Roman" pitchFamily="18" charset="0"/>
              </a:rPr>
              <a:t>Que Déu estigui sempre en el vostre cor, en el vostre </a:t>
            </a:r>
            <a:r>
              <a:rPr lang="ca-ES" sz="2000" b="1" dirty="0" smtClean="0">
                <a:cs typeface="Times New Roman" pitchFamily="18" charset="0"/>
              </a:rPr>
              <a:t>esperit,</a:t>
            </a:r>
            <a:r>
              <a:rPr lang="es-ES_tradnl" sz="2000" b="1" dirty="0" smtClean="0">
                <a:cs typeface="Times New Roman" pitchFamily="18" charset="0"/>
              </a:rPr>
              <a:t>i </a:t>
            </a:r>
            <a:r>
              <a:rPr lang="es-ES_tradnl" sz="2000" b="1" dirty="0">
                <a:cs typeface="Times New Roman" pitchFamily="18" charset="0"/>
              </a:rPr>
              <a:t>en el </a:t>
            </a:r>
            <a:r>
              <a:rPr lang="ca-ES" sz="2000" b="1" dirty="0">
                <a:cs typeface="Times New Roman" pitchFamily="18" charset="0"/>
              </a:rPr>
              <a:t>vostre descans.</a:t>
            </a:r>
            <a:endParaRPr lang="it-IT" sz="2000" b="1" dirty="0"/>
          </a:p>
        </p:txBody>
      </p:sp>
      <p:pic>
        <p:nvPicPr>
          <p:cNvPr id="18437" name="Picture 5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7410" name="Picture 2" descr="4853907-l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04813"/>
            <a:ext cx="5184775" cy="388461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31913" y="4797425"/>
            <a:ext cx="7343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Què importa si </a:t>
            </a:r>
            <a:r>
              <a:rPr lang="ca-ES" sz="2000" b="1" dirty="0" err="1">
                <a:solidFill>
                  <a:srgbClr val="002060"/>
                </a:solidFill>
                <a:cs typeface="Times New Roman" pitchFamily="18" charset="0"/>
              </a:rPr>
              <a:t>atravessem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 deserts o camps? mentre Déu estigui amb nosaltres, mentre anem al Paradís.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7412" name="Picture 4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6386" name="Picture 2" descr="1787136-92419c0c55c78c03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04813"/>
            <a:ext cx="5637212" cy="368141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87624" y="4725144"/>
            <a:ext cx="770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Pregueu Déu que us consoli i si Ell no vol fer-ho, no hi penseu </a:t>
            </a:r>
            <a:r>
              <a:rPr lang="ca-ES" sz="2000" b="1" dirty="0" smtClean="0">
                <a:solidFill>
                  <a:srgbClr val="002060"/>
                </a:solidFill>
                <a:cs typeface="Times New Roman" pitchFamily="18" charset="0"/>
              </a:rPr>
              <a:t>més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. Es necessari veure i parlar amb Déu enmig dels trons i remolins de vent.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6388" name="Picture 4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20D_23_NATURA_IMG_5990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3375"/>
            <a:ext cx="3916362" cy="597693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pic>
        <p:nvPicPr>
          <p:cNvPr id="15362" name="Picture 2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27200" y="4941888"/>
            <a:ext cx="741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Quan ja no us en preocupareu, intervindrà Déu.</a:t>
            </a:r>
            <a:r>
              <a:rPr lang="ca-ES" sz="2000" b="1" dirty="0">
                <a:solidFill>
                  <a:srgbClr val="002060"/>
                </a:solidFill>
              </a:rPr>
              <a:t> 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4338" name="Picture 2" descr="sfr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75656" y="4797152"/>
            <a:ext cx="741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Estigueu ferms,que no us torbi </a:t>
            </a:r>
            <a:r>
              <a:rPr lang="ca-ES" sz="2000" b="1" dirty="0" err="1" smtClean="0">
                <a:solidFill>
                  <a:srgbClr val="002060"/>
                </a:solidFill>
                <a:cs typeface="Times New Roman" pitchFamily="18" charset="0"/>
              </a:rPr>
              <a:t>res.Encara</a:t>
            </a:r>
            <a:r>
              <a:rPr lang="ca-ES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és fosc, però el dia s'apropa, no trigarà molt.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4342" name="Picture 6" descr="FLAS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692150"/>
            <a:ext cx="5472112" cy="36163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clochette4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3375"/>
            <a:ext cx="3749675" cy="62642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581128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3314" name="Picture 2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58888" y="5013325"/>
            <a:ext cx="756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Ànim. Al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c</a:t>
            </a:r>
            <a:r>
              <a:rPr lang="ca-ES" sz="2000" b="1" dirty="0" err="1">
                <a:solidFill>
                  <a:srgbClr val="002060"/>
                </a:solidFill>
                <a:cs typeface="Times New Roman" pitchFamily="18" charset="0"/>
              </a:rPr>
              <a:t>eu-vos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 amb la punta dels peus i estireu vers el cel.</a:t>
            </a:r>
            <a:r>
              <a:rPr lang="ca-ES" sz="2000" b="1" dirty="0">
                <a:solidFill>
                  <a:srgbClr val="002060"/>
                </a:solidFill>
              </a:rPr>
              <a:t> 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2290" name="Picture 2" descr="sfr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71600" y="4868863"/>
            <a:ext cx="7018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Ens basta que Déu sigui el nostre Déu, i que el nostre cor sigui la seva estança.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2294" name="Picture 6" descr="60925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268413"/>
            <a:ext cx="5329238" cy="29972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nard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88913"/>
            <a:ext cx="4176713" cy="64801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1266" name="Picture 2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331913" y="4868863"/>
            <a:ext cx="7561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Però no,...deixeu bufar el vent;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no penseu que el xiuxiueig de les fulles sigui el so de les armes.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242" name="Picture 2" descr="sfr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19200" y="4724400"/>
            <a:ext cx="7529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El nostre Déu no ens abandona si no és per atreure'ns millor;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no ens deixa si no és per p</a:t>
            </a:r>
            <a:r>
              <a:rPr lang="es-ES_tradnl" sz="2000" b="1" dirty="0" err="1">
                <a:solidFill>
                  <a:srgbClr val="002060"/>
                </a:solidFill>
                <a:cs typeface="Times New Roman" pitchFamily="18" charset="0"/>
              </a:rPr>
              <a:t>ossei</a:t>
            </a:r>
            <a:r>
              <a:rPr lang="ca-ES" sz="2000" b="1" dirty="0" err="1">
                <a:solidFill>
                  <a:srgbClr val="002060"/>
                </a:solidFill>
                <a:cs typeface="Times New Roman" pitchFamily="18" charset="0"/>
              </a:rPr>
              <a:t>r-nos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 millor; no es posa en lluita si no és per donar-se i beneir-nos.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0247" name="Picture 7" descr="4454035-md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33375"/>
            <a:ext cx="5940425" cy="395763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isso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3375"/>
            <a:ext cx="3783012" cy="61912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9218" name="Picture 2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87624" y="4868863"/>
            <a:ext cx="76325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No tenim els braços bastant grans per abastar els cedres del Líban, 	acontentem-nos </a:t>
            </a:r>
            <a:r>
              <a:rPr lang="es-ES_tradnl" sz="2000" b="1" dirty="0" err="1">
                <a:solidFill>
                  <a:srgbClr val="002060"/>
                </a:solidFill>
                <a:cs typeface="Times New Roman" pitchFamily="18" charset="0"/>
              </a:rPr>
              <a:t>amb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els hisops de les valls.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9225" name="Picture 9" descr="ced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1412875"/>
            <a:ext cx="3960812" cy="2971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fs4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7416800" cy="5487988"/>
          </a:xfrm>
          <a:prstGeom prst="rect">
            <a:avLst/>
          </a:prstGeom>
          <a:noFill/>
          <a:ln w="57150" cmpd="thickThin">
            <a:solidFill>
              <a:srgbClr val="FFCC66"/>
            </a:solidFill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0" y="5384800"/>
            <a:ext cx="3276600" cy="1323439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rgbClr val="663300"/>
                </a:solidFill>
                <a:latin typeface="Roman" pitchFamily="18"/>
              </a:rPr>
              <a:t>Castell patern  de Thorens a on Francesc va passar la seva infantesa.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4978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33375"/>
            <a:ext cx="4422775" cy="62071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8194" name="Picture 2" descr="sfr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31640" y="4725145"/>
            <a:ext cx="75612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Nosaltres som tots de Déu sense reserva, sense cap excepció, sense </a:t>
            </a:r>
            <a:r>
              <a:rPr lang="ca-ES" sz="2000" b="1" dirty="0" smtClean="0">
                <a:solidFill>
                  <a:srgbClr val="002060"/>
                </a:solidFill>
                <a:cs typeface="Times New Roman" pitchFamily="18" charset="0"/>
              </a:rPr>
              <a:t>altra </a:t>
            </a:r>
            <a:r>
              <a:rPr lang="ca-ES" sz="2000" b="1" dirty="0" err="1">
                <a:solidFill>
                  <a:srgbClr val="002060"/>
                </a:solidFill>
                <a:cs typeface="Times New Roman" pitchFamily="18" charset="0"/>
              </a:rPr>
              <a:t>pretenció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 per fora que l'honor de ser seus.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7170" name="Picture 2" descr="sfr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331913" y="4859338"/>
            <a:ext cx="7488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Déu vol que la nostra misèria sigui el tron de la seva </a:t>
            </a:r>
            <a:r>
              <a:rPr lang="ca-ES" sz="2000" b="1" dirty="0" err="1">
                <a:solidFill>
                  <a:srgbClr val="002060"/>
                </a:solidFill>
                <a:cs typeface="Times New Roman" pitchFamily="18" charset="0"/>
              </a:rPr>
              <a:t>misericò</a:t>
            </a:r>
            <a:r>
              <a:rPr lang="es-ES_tradnl" sz="2000" b="1" dirty="0">
                <a:solidFill>
                  <a:srgbClr val="002060"/>
                </a:solidFill>
                <a:cs typeface="Times New Roman" pitchFamily="18" charset="0"/>
              </a:rPr>
              <a:t>r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dia i la </a:t>
            </a:r>
            <a:r>
              <a:rPr lang="ca-ES" sz="2000" b="1" dirty="0" smtClean="0">
                <a:solidFill>
                  <a:srgbClr val="002060"/>
                </a:solidFill>
                <a:cs typeface="Times New Roman" pitchFamily="18" charset="0"/>
              </a:rPr>
              <a:t>nostra </a:t>
            </a:r>
            <a:r>
              <a:rPr lang="ca-ES" sz="2000" b="1" dirty="0">
                <a:solidFill>
                  <a:srgbClr val="002060"/>
                </a:solidFill>
                <a:cs typeface="Times New Roman" pitchFamily="18" charset="0"/>
              </a:rPr>
              <a:t>debilitat setial de la seva potència.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7174" name="Picture 6" descr="59679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49275"/>
            <a:ext cx="5111750" cy="355123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65296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6146" name="Picture 2" descr="sfr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159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31640" y="4725144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cs typeface="Times New Roman" pitchFamily="18" charset="0"/>
              </a:rPr>
              <a:t>Seguim Déu amb </a:t>
            </a:r>
            <a:r>
              <a:rPr lang="ca-ES" sz="2000" b="1" dirty="0" err="1">
                <a:cs typeface="Times New Roman" pitchFamily="18" charset="0"/>
              </a:rPr>
              <a:t>alegr</a:t>
            </a:r>
            <a:r>
              <a:rPr lang="es-ES_tradnl" sz="2000" b="1" dirty="0">
                <a:cs typeface="Times New Roman" pitchFamily="18" charset="0"/>
              </a:rPr>
              <a:t>i</a:t>
            </a:r>
            <a:r>
              <a:rPr lang="ca-ES" sz="2000" b="1" dirty="0">
                <a:cs typeface="Times New Roman" pitchFamily="18" charset="0"/>
              </a:rPr>
              <a:t>a, sense excés, amb f</a:t>
            </a:r>
            <a:r>
              <a:rPr lang="es-ES_tradnl" sz="2000" b="1" dirty="0">
                <a:cs typeface="Times New Roman" pitchFamily="18" charset="0"/>
              </a:rPr>
              <a:t>e</a:t>
            </a:r>
            <a:r>
              <a:rPr lang="ca-ES" sz="2000" b="1" dirty="0" err="1">
                <a:cs typeface="Times New Roman" pitchFamily="18" charset="0"/>
              </a:rPr>
              <a:t>rmesa</a:t>
            </a:r>
            <a:r>
              <a:rPr lang="ca-ES" sz="2000" b="1" dirty="0">
                <a:cs typeface="Times New Roman" pitchFamily="18" charset="0"/>
              </a:rPr>
              <a:t> sense arrogància, amb temor sense torbament, amb diligència sense agitació.</a:t>
            </a:r>
            <a:r>
              <a:rPr lang="ca-ES" sz="2000" b="1" dirty="0"/>
              <a:t> </a:t>
            </a:r>
            <a:endParaRPr lang="it-IT" sz="2000" b="1" dirty="0"/>
          </a:p>
        </p:txBody>
      </p:sp>
      <p:pic>
        <p:nvPicPr>
          <p:cNvPr id="6150" name="Picture 6" descr="3210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6250"/>
            <a:ext cx="5359400" cy="369728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 rot="16200000">
            <a:off x="-2313781" y="3356769"/>
            <a:ext cx="68580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652963"/>
            <a:ext cx="91440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100" name="Picture 4" descr="sfr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84313"/>
            <a:ext cx="1909763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</p:pic>
      <p:sp>
        <p:nvSpPr>
          <p:cNvPr id="4104" name="WordArt 8" descr="554-08"/>
          <p:cNvSpPr>
            <a:spLocks noChangeArrowheads="1" noChangeShapeType="1" noTextEdit="1"/>
          </p:cNvSpPr>
          <p:nvPr/>
        </p:nvSpPr>
        <p:spPr bwMode="auto">
          <a:xfrm>
            <a:off x="3779838" y="2564904"/>
            <a:ext cx="4897437" cy="12958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 Black"/>
              </a:rPr>
              <a:t>així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 Black"/>
              </a:rPr>
              <a:t> </a:t>
            </a:r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 Black"/>
              </a:rPr>
              <a:t>sigui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prstShdw prst="shdw13" dist="53882" dir="13500000">
                  <a:schemeClr val="tx1">
                    <a:alpha val="50000"/>
                  </a:scheme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fscrit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49275"/>
            <a:ext cx="5734050" cy="4343400"/>
          </a:xfrm>
          <a:prstGeom prst="rect">
            <a:avLst/>
          </a:prstGeom>
          <a:noFill/>
          <a:ln w="57150" cmpd="thickThin">
            <a:solidFill>
              <a:srgbClr val="FFCC66"/>
            </a:solidFill>
            <a:miter lim="800000"/>
            <a:headEnd/>
            <a:tailEnd/>
          </a:ln>
          <a:effectLst>
            <a:outerShdw dist="81320" dir="2319588" algn="ctr" rotWithShape="0">
              <a:srgbClr val="CC9900"/>
            </a:outerShdw>
          </a:effec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55650" y="5300663"/>
            <a:ext cx="7704138" cy="830997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663300"/>
                </a:solidFill>
                <a:latin typeface="Roman" pitchFamily="18"/>
              </a:rPr>
              <a:t>Quadern de les lliçons de filosofia de S. Francesc De Sales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fs 7scri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559675" cy="1635125"/>
          </a:xfrm>
          <a:prstGeom prst="rect">
            <a:avLst/>
          </a:prstGeom>
          <a:noFill/>
          <a:ln w="57150" cmpd="thickThin">
            <a:solidFill>
              <a:srgbClr val="FFCC66"/>
            </a:solidFill>
            <a:miter lim="800000"/>
            <a:headEnd/>
            <a:tailEnd/>
          </a:ln>
          <a:effectLst>
            <a:outerShdw dist="71842" dir="2700000" algn="ctr" rotWithShape="0">
              <a:srgbClr val="CC9900"/>
            </a:outerShdw>
          </a:effec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27088" y="2997200"/>
            <a:ext cx="7632700" cy="831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663300"/>
                </a:solidFill>
                <a:latin typeface="Roman" pitchFamily="18"/>
              </a:rPr>
              <a:t>“Es necessari tirar les muralles de Ginebra  amb la pregària i la caritat </a:t>
            </a:r>
            <a:r>
              <a:rPr lang="it-IT" sz="2400" dirty="0" smtClean="0">
                <a:solidFill>
                  <a:srgbClr val="663300"/>
                </a:solidFill>
                <a:latin typeface="Roman" pitchFamily="18"/>
              </a:rPr>
              <a:t>fraterna </a:t>
            </a:r>
            <a:r>
              <a:rPr lang="it-IT" sz="2400" dirty="0">
                <a:solidFill>
                  <a:srgbClr val="663300"/>
                </a:solidFill>
                <a:latin typeface="Roman" pitchFamily="18"/>
              </a:rPr>
              <a:t>…”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55650" y="4797425"/>
            <a:ext cx="7777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</a:rPr>
              <a:t>Fragment del manuscrit del discurs en  llatí  pronunciat  per S. Francesc de Sales quand va prendre possessió com rector del Capítol de S. Pere de Ginebra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fsros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5238750" cy="5472113"/>
          </a:xfrm>
          <a:prstGeom prst="rect">
            <a:avLst/>
          </a:prstGeom>
          <a:noFill/>
          <a:ln w="57150" cmpd="thickThin">
            <a:solidFill>
              <a:srgbClr val="FFCC66"/>
            </a:solidFill>
            <a:miter lim="800000"/>
            <a:headEnd/>
            <a:tailEnd/>
          </a:ln>
          <a:effectLst>
            <a:outerShdw dist="89803" dir="2700000" algn="ctr" rotWithShape="0">
              <a:srgbClr val="CC9900"/>
            </a:outerShdw>
          </a:effec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580063" y="5445125"/>
            <a:ext cx="3097212" cy="1016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latin typeface="Roman" pitchFamily="18"/>
              </a:rPr>
              <a:t>La Catedral d’ Annecy a on va celebrar la seva primera Missa</a:t>
            </a:r>
          </a:p>
        </p:txBody>
      </p:sp>
      <p:pic>
        <p:nvPicPr>
          <p:cNvPr id="62468" name="Picture 4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92150"/>
            <a:ext cx="1692275" cy="2305050"/>
          </a:xfrm>
          <a:prstGeom prst="rect">
            <a:avLst/>
          </a:prstGeom>
          <a:noFill/>
          <a:ln w="57150" cmpd="thickThin">
            <a:solidFill>
              <a:srgbClr val="FFCC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fspasto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3025775" cy="6140450"/>
          </a:xfrm>
          <a:prstGeom prst="rect">
            <a:avLst/>
          </a:prstGeom>
          <a:noFill/>
          <a:ln w="57150" cmpd="thickThin">
            <a:solidFill>
              <a:srgbClr val="FFCC66"/>
            </a:solidFill>
            <a:miter lim="800000"/>
            <a:headEnd/>
            <a:tailEnd/>
          </a:ln>
          <a:effectLst>
            <a:outerShdw dist="71842" dir="2700000" algn="ctr" rotWithShape="0">
              <a:srgbClr val="CC9900"/>
            </a:outerShdw>
          </a:effec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779838" y="3644900"/>
            <a:ext cx="5076825" cy="1754326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rgbClr val="663300"/>
                </a:solidFill>
                <a:latin typeface="Roman" pitchFamily="18"/>
              </a:rPr>
              <a:t>1602: 8 desembre:</a:t>
            </a:r>
          </a:p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rgbClr val="663300"/>
                </a:solidFill>
                <a:latin typeface="Roman" pitchFamily="18"/>
              </a:rPr>
              <a:t> Consagració   Episcopal a Thorens en l’església del seu petit poble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sfsanne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4518025" cy="5759450"/>
          </a:xfrm>
          <a:prstGeom prst="rect">
            <a:avLst/>
          </a:prstGeom>
          <a:noFill/>
          <a:ln w="57150" cmpd="thickThin">
            <a:solidFill>
              <a:srgbClr val="FFCC66"/>
            </a:solidFill>
            <a:miter lim="800000"/>
            <a:headEnd/>
            <a:tailEnd/>
          </a:ln>
          <a:effectLst>
            <a:outerShdw dist="71842" dir="2700000" algn="ctr" rotWithShape="0">
              <a:srgbClr val="CC9900"/>
            </a:outerShdw>
          </a:effectLst>
        </p:spPr>
      </p:pic>
      <p:sp>
        <p:nvSpPr>
          <p:cNvPr id="64515" name="Text Box 1027"/>
          <p:cNvSpPr txBox="1">
            <a:spLocks noChangeArrowheads="1"/>
          </p:cNvSpPr>
          <p:nvPr/>
        </p:nvSpPr>
        <p:spPr bwMode="auto">
          <a:xfrm>
            <a:off x="5436096" y="1556792"/>
            <a:ext cx="3384550" cy="341632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663300"/>
                </a:solidFill>
                <a:latin typeface="Roman" pitchFamily="18"/>
              </a:rPr>
              <a:t>14 Desembre 1602</a:t>
            </a:r>
          </a:p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663300"/>
                </a:solidFill>
                <a:latin typeface="Roman" pitchFamily="18"/>
              </a:rPr>
              <a:t> la ciutat d’ Annecy rep solemnement el seu Bisbe</a:t>
            </a:r>
          </a:p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663300"/>
                </a:solidFill>
                <a:latin typeface="Roman" pitchFamily="18"/>
              </a:rPr>
              <a:t>1610 : fundació de la</a:t>
            </a:r>
          </a:p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663300"/>
                </a:solidFill>
                <a:latin typeface="Roman" pitchFamily="18"/>
              </a:rPr>
              <a:t>Visitació</a:t>
            </a:r>
          </a:p>
          <a:p>
            <a:pPr algn="ctr">
              <a:spcBef>
                <a:spcPct val="50000"/>
              </a:spcBef>
            </a:pPr>
            <a:endParaRPr lang="it-IT" sz="2400" b="1">
              <a:solidFill>
                <a:srgbClr val="663300"/>
              </a:solidFill>
              <a:latin typeface="Roman" pitchFamily="1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luce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7848600" cy="6089650"/>
          </a:xfrm>
          <a:prstGeom prst="rect">
            <a:avLst/>
          </a:prstGeom>
          <a:noFill/>
          <a:ln w="57150" cmpd="thickThin">
            <a:solidFill>
              <a:srgbClr val="FFCC66"/>
            </a:solidFill>
            <a:miter lim="800000"/>
            <a:headEnd/>
            <a:tailEnd/>
          </a:ln>
          <a:effectLst>
            <a:outerShdw dist="71842" dir="2700000" algn="ctr" rotWithShape="0">
              <a:srgbClr val="CC9900"/>
            </a:outerShdw>
          </a:effec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00113" y="5949950"/>
            <a:ext cx="7272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FFCC66"/>
                </a:solidFill>
                <a:latin typeface="Roman" pitchFamily="18"/>
              </a:rPr>
              <a:t>1622: 28 desembre: mor a Lió</a:t>
            </a:r>
          </a:p>
        </p:txBody>
      </p:sp>
      <p:pic>
        <p:nvPicPr>
          <p:cNvPr id="65540" name="Picture 4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349500"/>
            <a:ext cx="6751637" cy="35496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729</Words>
  <Application>Microsoft Office PowerPoint</Application>
  <PresentationFormat>Presentación en pantalla (4:3)</PresentationFormat>
  <Paragraphs>71</Paragraphs>
  <Slides>33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CentSchbook BT</vt:lpstr>
      <vt:lpstr>Roman</vt:lpstr>
      <vt:lpstr>Times New Roman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***</dc:creator>
  <cp:lastModifiedBy>pastoral2</cp:lastModifiedBy>
  <cp:revision>42</cp:revision>
  <dcterms:created xsi:type="dcterms:W3CDTF">2007-01-04T15:17:13Z</dcterms:created>
  <dcterms:modified xsi:type="dcterms:W3CDTF">2014-01-15T14:24:27Z</dcterms:modified>
</cp:coreProperties>
</file>